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6" r:id="rId5"/>
  </p:sldIdLst>
  <p:sldSz cx="10058400" cy="1554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1B3B6"/>
    <a:srgbClr val="FD006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514"/>
    <p:restoredTop sz="94694"/>
  </p:normalViewPr>
  <p:slideViewPr>
    <p:cSldViewPr snapToGrid="0">
      <p:cViewPr varScale="1">
        <p:scale>
          <a:sx n="51" d="100"/>
          <a:sy n="51" d="100"/>
        </p:scale>
        <p:origin x="3136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544023"/>
            <a:ext cx="8549640" cy="5411893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8164619"/>
            <a:ext cx="7543800" cy="3753061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B990B-6CA7-2D4E-B5FA-7D4B5B8B868B}" type="datetimeFigureOut">
              <a:rPr lang="en-US" smtClean="0"/>
              <a:t>9/24/25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11664-3AA0-B743-9ED5-03AE17CC40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833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B990B-6CA7-2D4E-B5FA-7D4B5B8B868B}" type="datetimeFigureOut">
              <a:rPr lang="en-US" smtClean="0"/>
              <a:t>9/24/25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11664-3AA0-B743-9ED5-03AE17CC40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309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827617"/>
            <a:ext cx="2168843" cy="131734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827617"/>
            <a:ext cx="6380798" cy="131734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B990B-6CA7-2D4E-B5FA-7D4B5B8B868B}" type="datetimeFigureOut">
              <a:rPr lang="en-US" smtClean="0"/>
              <a:t>9/24/25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11664-3AA0-B743-9ED5-03AE17CC40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331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B990B-6CA7-2D4E-B5FA-7D4B5B8B868B}" type="datetimeFigureOut">
              <a:rPr lang="en-US" smtClean="0"/>
              <a:t>9/24/25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11664-3AA0-B743-9ED5-03AE17CC40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313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3875409"/>
            <a:ext cx="8675370" cy="6466204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10402786"/>
            <a:ext cx="8675370" cy="3400424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B990B-6CA7-2D4E-B5FA-7D4B5B8B868B}" type="datetimeFigureOut">
              <a:rPr lang="en-US" smtClean="0"/>
              <a:t>9/24/25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11664-3AA0-B743-9ED5-03AE17CC40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656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4138083"/>
            <a:ext cx="4274820" cy="98630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4138083"/>
            <a:ext cx="4274820" cy="98630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B990B-6CA7-2D4E-B5FA-7D4B5B8B868B}" type="datetimeFigureOut">
              <a:rPr lang="en-US" smtClean="0"/>
              <a:t>9/24/25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11664-3AA0-B743-9ED5-03AE17CC40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93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827620"/>
            <a:ext cx="8675370" cy="300460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3810636"/>
            <a:ext cx="4255174" cy="1867534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5678170"/>
            <a:ext cx="4255174" cy="8351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3810636"/>
            <a:ext cx="4276130" cy="1867534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5678170"/>
            <a:ext cx="4276130" cy="8351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B990B-6CA7-2D4E-B5FA-7D4B5B8B868B}" type="datetimeFigureOut">
              <a:rPr lang="en-US" smtClean="0"/>
              <a:t>9/24/25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11664-3AA0-B743-9ED5-03AE17CC40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738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B990B-6CA7-2D4E-B5FA-7D4B5B8B868B}" type="datetimeFigureOut">
              <a:rPr lang="en-US" smtClean="0"/>
              <a:t>9/24/25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11664-3AA0-B743-9ED5-03AE17CC40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891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B990B-6CA7-2D4E-B5FA-7D4B5B8B868B}" type="datetimeFigureOut">
              <a:rPr lang="en-US" smtClean="0"/>
              <a:t>9/24/25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11664-3AA0-B743-9ED5-03AE17CC40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472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1036320"/>
            <a:ext cx="3244096" cy="362712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2238167"/>
            <a:ext cx="5092065" cy="11046883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4663440"/>
            <a:ext cx="3244096" cy="8639599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B990B-6CA7-2D4E-B5FA-7D4B5B8B868B}" type="datetimeFigureOut">
              <a:rPr lang="en-US" smtClean="0"/>
              <a:t>9/24/25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11664-3AA0-B743-9ED5-03AE17CC40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996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1036320"/>
            <a:ext cx="3244096" cy="362712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2238167"/>
            <a:ext cx="5092065" cy="11046883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4663440"/>
            <a:ext cx="3244096" cy="8639599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B990B-6CA7-2D4E-B5FA-7D4B5B8B868B}" type="datetimeFigureOut">
              <a:rPr lang="en-US" smtClean="0"/>
              <a:t>9/24/25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11664-3AA0-B743-9ED5-03AE17CC40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491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827620"/>
            <a:ext cx="8675370" cy="30046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4138083"/>
            <a:ext cx="8675370" cy="98630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82B990B-6CA7-2D4E-B5FA-7D4B5B8B868B}" type="datetimeFigureOut">
              <a:rPr lang="en-US" smtClean="0"/>
              <a:t>9/24/25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D611664-3AA0-B743-9ED5-03AE17CC40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282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006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8A37656-65A4-CC75-1E96-7ECCD01A6A56}"/>
              </a:ext>
            </a:extLst>
          </p:cNvPr>
          <p:cNvSpPr txBox="1"/>
          <p:nvPr/>
        </p:nvSpPr>
        <p:spPr>
          <a:xfrm>
            <a:off x="1952366" y="3113903"/>
            <a:ext cx="6153665" cy="67710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800" dirty="0">
                <a:solidFill>
                  <a:schemeClr val="bg1"/>
                </a:solidFill>
                <a:latin typeface="Barlow Medium" pitchFamily="2" charset="77"/>
              </a:rPr>
              <a:t>Trust &amp; Transparency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20DAA8-29A1-B7C8-CB18-23A33C9B67A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 flipH="1">
            <a:off x="-2994738" y="7912080"/>
            <a:ext cx="10139929" cy="8616853"/>
          </a:xfrm>
          <a:prstGeom prst="rect">
            <a:avLst/>
          </a:prstGeom>
        </p:spPr>
      </p:pic>
      <p:sp>
        <p:nvSpPr>
          <p:cNvPr id="9" name="Triangle 8">
            <a:extLst>
              <a:ext uri="{FF2B5EF4-FFF2-40B4-BE49-F238E27FC236}">
                <a16:creationId xmlns:a16="http://schemas.microsoft.com/office/drawing/2014/main" id="{9DE8B205-9E0F-D2D3-1D7E-BFFDCC997318}"/>
              </a:ext>
            </a:extLst>
          </p:cNvPr>
          <p:cNvSpPr/>
          <p:nvPr/>
        </p:nvSpPr>
        <p:spPr>
          <a:xfrm rot="13693762">
            <a:off x="4987631" y="7223394"/>
            <a:ext cx="1526291" cy="3518104"/>
          </a:xfrm>
          <a:prstGeom prst="triangle">
            <a:avLst>
              <a:gd name="adj" fmla="val 55068"/>
            </a:avLst>
          </a:prstGeom>
          <a:solidFill>
            <a:srgbClr val="B1B3B6"/>
          </a:solidFill>
          <a:ln w="412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Manual Input 9">
            <a:extLst>
              <a:ext uri="{FF2B5EF4-FFF2-40B4-BE49-F238E27FC236}">
                <a16:creationId xmlns:a16="http://schemas.microsoft.com/office/drawing/2014/main" id="{FF28D2CA-DEB2-6DFD-C83C-A1F5A362FBBB}"/>
              </a:ext>
            </a:extLst>
          </p:cNvPr>
          <p:cNvSpPr/>
          <p:nvPr/>
        </p:nvSpPr>
        <p:spPr>
          <a:xfrm>
            <a:off x="2743200" y="4316959"/>
            <a:ext cx="4914142" cy="4068185"/>
          </a:xfrm>
          <a:prstGeom prst="flowChartManualInpu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59C9622-2197-E808-5CC5-8D8C4284A249}"/>
              </a:ext>
            </a:extLst>
          </p:cNvPr>
          <p:cNvSpPr txBox="1"/>
          <p:nvPr/>
        </p:nvSpPr>
        <p:spPr>
          <a:xfrm>
            <a:off x="3823179" y="5161742"/>
            <a:ext cx="27541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>
                <a:latin typeface="Barlow Medium" pitchFamily="2" charset="77"/>
              </a:rPr>
              <a:t>Speak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979E7DC-F3D4-A10C-27D7-4905AD8F8317}"/>
              </a:ext>
            </a:extLst>
          </p:cNvPr>
          <p:cNvSpPr txBox="1"/>
          <p:nvPr/>
        </p:nvSpPr>
        <p:spPr>
          <a:xfrm>
            <a:off x="4081940" y="6087212"/>
            <a:ext cx="258041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400" b="1" dirty="0">
                <a:latin typeface="Barlow ExtraBold" pitchFamily="2" charset="77"/>
              </a:rPr>
              <a:t>UP!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2AF6A03-0BE7-D884-A5D6-EE6F77997D3B}"/>
              </a:ext>
            </a:extLst>
          </p:cNvPr>
          <p:cNvSpPr txBox="1"/>
          <p:nvPr/>
        </p:nvSpPr>
        <p:spPr>
          <a:xfrm>
            <a:off x="4642782" y="10989401"/>
            <a:ext cx="4692604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800" i="1" dirty="0">
                <a:solidFill>
                  <a:srgbClr val="FFFFFF"/>
                </a:solidFill>
                <a:effectLst/>
                <a:latin typeface="Barlow Medium" pitchFamily="2" charset="77"/>
              </a:rPr>
              <a:t>Integrity and trust are at the</a:t>
            </a:r>
          </a:p>
          <a:p>
            <a:pPr>
              <a:buNone/>
            </a:pPr>
            <a:r>
              <a:rPr lang="en-US" sz="2800" i="1" dirty="0">
                <a:solidFill>
                  <a:srgbClr val="FFFFFF"/>
                </a:solidFill>
                <a:effectLst/>
                <a:latin typeface="Barlow Medium" pitchFamily="2" charset="77"/>
              </a:rPr>
              <a:t>core of our organization.</a:t>
            </a:r>
          </a:p>
          <a:p>
            <a:pPr>
              <a:buNone/>
            </a:pPr>
            <a:endParaRPr lang="en-US" dirty="0">
              <a:solidFill>
                <a:srgbClr val="FFFFFF"/>
              </a:solidFill>
              <a:effectLst/>
              <a:latin typeface="Barlow" pitchFamily="2" charset="77"/>
            </a:endParaRPr>
          </a:p>
          <a:p>
            <a:pPr>
              <a:buNone/>
            </a:pPr>
            <a:r>
              <a:rPr lang="en-US" sz="2000" i="1" dirty="0">
                <a:solidFill>
                  <a:srgbClr val="FFFFFF"/>
                </a:solidFill>
                <a:effectLst/>
                <a:latin typeface="Barlow" pitchFamily="2" charset="77"/>
              </a:rPr>
              <a:t>Help protect our organization by reporting any breaches of our policies, illegal or unethical behavior through our secure and confidential Speak Up system.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FB1CC2B-1405-93AC-D459-FB17FF5B196A}"/>
              </a:ext>
            </a:extLst>
          </p:cNvPr>
          <p:cNvSpPr txBox="1"/>
          <p:nvPr/>
        </p:nvSpPr>
        <p:spPr>
          <a:xfrm>
            <a:off x="4449696" y="13892091"/>
            <a:ext cx="5390991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FFFF"/>
                </a:solidFill>
                <a:effectLst/>
                <a:latin typeface="Barlow" pitchFamily="2" charset="77"/>
              </a:rPr>
              <a:t>https://</a:t>
            </a:r>
            <a:r>
              <a:rPr lang="en-US" sz="2800" dirty="0" err="1">
                <a:solidFill>
                  <a:srgbClr val="FFFFFF"/>
                </a:solidFill>
                <a:effectLst/>
                <a:latin typeface="Barlow" pitchFamily="2" charset="77"/>
              </a:rPr>
              <a:t>www.example.com</a:t>
            </a:r>
            <a:endParaRPr lang="en-US" sz="2800" dirty="0">
              <a:solidFill>
                <a:srgbClr val="FFFFFF"/>
              </a:solidFill>
              <a:effectLst/>
              <a:latin typeface="Barlow" pitchFamily="2" charset="7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70E3D4A-8E38-3992-A236-DF1E3B0F09ED}"/>
              </a:ext>
            </a:extLst>
          </p:cNvPr>
          <p:cNvSpPr txBox="1"/>
          <p:nvPr/>
        </p:nvSpPr>
        <p:spPr>
          <a:xfrm>
            <a:off x="5232241" y="14557661"/>
            <a:ext cx="3694341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3700" b="1" i="1" dirty="0">
                <a:solidFill>
                  <a:srgbClr val="FFFFFF"/>
                </a:solidFill>
                <a:effectLst/>
                <a:latin typeface="Barlow SemiBold" pitchFamily="2" charset="77"/>
              </a:rPr>
              <a:t>1800 123 4567</a:t>
            </a:r>
          </a:p>
        </p:txBody>
      </p:sp>
      <p:pic>
        <p:nvPicPr>
          <p:cNvPr id="17" name="Picture 16" descr="A white phone icon on a black background&#10;&#10;AI-generated content may be incorrect.">
            <a:extLst>
              <a:ext uri="{FF2B5EF4-FFF2-40B4-BE49-F238E27FC236}">
                <a16:creationId xmlns:a16="http://schemas.microsoft.com/office/drawing/2014/main" id="{9D9A9BE3-E342-A477-22A2-68FCFB455F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0463" y="14707477"/>
            <a:ext cx="415107" cy="415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6762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ec279f0-380b-4de0-ba9e-70c4d2d0aef6" xsi:nil="true"/>
    <lcf76f155ced4ddcb4097134ff3c332f xmlns="8e045359-bd94-4956-8ea0-bf986b0ec2b4">
      <Terms xmlns="http://schemas.microsoft.com/office/infopath/2007/PartnerControls"/>
    </lcf76f155ced4ddcb4097134ff3c332f>
    <Ort xmlns="8e045359-bd94-4956-8ea0-bf986b0ec2b4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0D59F187068543B62DA92DDEE05EC2" ma:contentTypeVersion="26" ma:contentTypeDescription="Create a new document." ma:contentTypeScope="" ma:versionID="68ad96104db5b44b3b421dfec6881e55">
  <xsd:schema xmlns:xsd="http://www.w3.org/2001/XMLSchema" xmlns:xs="http://www.w3.org/2001/XMLSchema" xmlns:p="http://schemas.microsoft.com/office/2006/metadata/properties" xmlns:ns2="8e045359-bd94-4956-8ea0-bf986b0ec2b4" xmlns:ns3="dec279f0-380b-4de0-ba9e-70c4d2d0aef6" targetNamespace="http://schemas.microsoft.com/office/2006/metadata/properties" ma:root="true" ma:fieldsID="e2576840385003117fd0568b933cb535" ns2:_="" ns3:_="">
    <xsd:import namespace="8e045359-bd94-4956-8ea0-bf986b0ec2b4"/>
    <xsd:import namespace="dec279f0-380b-4de0-ba9e-70c4d2d0aef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Ort" minOccurs="0"/>
                <xsd:element ref="ns2:c2deed90-89c4-4ab9-8ee8-0a78abdb87f4CountryOrRegion" minOccurs="0"/>
                <xsd:element ref="ns2:c2deed90-89c4-4ab9-8ee8-0a78abdb87f4State" minOccurs="0"/>
                <xsd:element ref="ns2:c2deed90-89c4-4ab9-8ee8-0a78abdb87f4City" minOccurs="0"/>
                <xsd:element ref="ns2:c2deed90-89c4-4ab9-8ee8-0a78abdb87f4PostalCode" minOccurs="0"/>
                <xsd:element ref="ns2:c2deed90-89c4-4ab9-8ee8-0a78abdb87f4Street" minOccurs="0"/>
                <xsd:element ref="ns2:c2deed90-89c4-4ab9-8ee8-0a78abdb87f4GeoLoc" minOccurs="0"/>
                <xsd:element ref="ns2:c2deed90-89c4-4ab9-8ee8-0a78abdb87f4DispName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045359-bd94-4956-8ea0-bf986b0ec2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b11f235c-9694-4717-940c-eb0db9c7695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  <xsd:element name="Ort" ma:index="24" nillable="true" ma:displayName="Ort" ma:format="Dropdown" ma:internalName="Ort">
      <xsd:simpleType>
        <xsd:restriction base="dms:Unknown"/>
      </xsd:simpleType>
    </xsd:element>
    <xsd:element name="c2deed90-89c4-4ab9-8ee8-0a78abdb87f4CountryOrRegion" ma:index="25" nillable="true" ma:displayName="Ort: Land/Region" ma:internalName="CountryOrRegion" ma:readOnly="true">
      <xsd:simpleType>
        <xsd:restriction base="dms:Text"/>
      </xsd:simpleType>
    </xsd:element>
    <xsd:element name="c2deed90-89c4-4ab9-8ee8-0a78abdb87f4State" ma:index="26" nillable="true" ma:displayName="Ort: Bundesland" ma:internalName="State" ma:readOnly="true">
      <xsd:simpleType>
        <xsd:restriction base="dms:Text"/>
      </xsd:simpleType>
    </xsd:element>
    <xsd:element name="c2deed90-89c4-4ab9-8ee8-0a78abdb87f4City" ma:index="27" nillable="true" ma:displayName="Ort: Ort" ma:internalName="City" ma:readOnly="true">
      <xsd:simpleType>
        <xsd:restriction base="dms:Text"/>
      </xsd:simpleType>
    </xsd:element>
    <xsd:element name="c2deed90-89c4-4ab9-8ee8-0a78abdb87f4PostalCode" ma:index="28" nillable="true" ma:displayName="Ort: Postleitzahl" ma:internalName="PostalCode" ma:readOnly="true">
      <xsd:simpleType>
        <xsd:restriction base="dms:Text"/>
      </xsd:simpleType>
    </xsd:element>
    <xsd:element name="c2deed90-89c4-4ab9-8ee8-0a78abdb87f4Street" ma:index="29" nillable="true" ma:displayName="Ort: Straße" ma:internalName="Street" ma:readOnly="true">
      <xsd:simpleType>
        <xsd:restriction base="dms:Text"/>
      </xsd:simpleType>
    </xsd:element>
    <xsd:element name="c2deed90-89c4-4ab9-8ee8-0a78abdb87f4GeoLoc" ma:index="30" nillable="true" ma:displayName="Ort: Koordinaten" ma:internalName="GeoLoc" ma:readOnly="true">
      <xsd:simpleType>
        <xsd:restriction base="dms:Unknown"/>
      </xsd:simpleType>
    </xsd:element>
    <xsd:element name="c2deed90-89c4-4ab9-8ee8-0a78abdb87f4DispName" ma:index="31" nillable="true" ma:displayName="Ort: Name" ma:internalName="DispName" ma:readOnly="true">
      <xsd:simpleType>
        <xsd:restriction base="dms:Text"/>
      </xsd:simpleType>
    </xsd:element>
    <xsd:element name="MediaServiceObjectDetectorVersions" ma:index="3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3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c279f0-380b-4de0-ba9e-70c4d2d0aef6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f6b021b-8c1f-411d-a502-9ccf7ce0b1f3}" ma:internalName="TaxCatchAll" ma:showField="CatchAllData" ma:web="dec279f0-380b-4de0-ba9e-70c4d2d0aef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961818D-38C7-4228-9EC7-B57B97D738B4}">
  <ds:schemaRefs>
    <ds:schemaRef ds:uri="http://schemas.microsoft.com/office/2006/metadata/properties"/>
    <ds:schemaRef ds:uri="http://schemas.microsoft.com/office/infopath/2007/PartnerControls"/>
    <ds:schemaRef ds:uri="dec279f0-380b-4de0-ba9e-70c4d2d0aef6"/>
    <ds:schemaRef ds:uri="8e045359-bd94-4956-8ea0-bf986b0ec2b4"/>
  </ds:schemaRefs>
</ds:datastoreItem>
</file>

<file path=customXml/itemProps2.xml><?xml version="1.0" encoding="utf-8"?>
<ds:datastoreItem xmlns:ds="http://schemas.openxmlformats.org/officeDocument/2006/customXml" ds:itemID="{107556AB-14FB-4541-9AE7-9EF91F64D41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63ECE29-8CFB-40BE-8B7D-479FCC87DDF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e045359-bd94-4956-8ea0-bf986b0ec2b4"/>
    <ds:schemaRef ds:uri="dec279f0-380b-4de0-ba9e-70c4d2d0ae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1124</TotalTime>
  <Words>52</Words>
  <Application>Microsoft Macintosh PowerPoint</Application>
  <PresentationFormat>Custom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Aptos</vt:lpstr>
      <vt:lpstr>Aptos Display</vt:lpstr>
      <vt:lpstr>Arial</vt:lpstr>
      <vt:lpstr>Barlow</vt:lpstr>
      <vt:lpstr>Barlow ExtraBold</vt:lpstr>
      <vt:lpstr>Barlow Medium</vt:lpstr>
      <vt:lpstr>Barlow SemiBold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Rachael Chagnon</dc:creator>
  <cp:lastModifiedBy>Rachael Chagnon</cp:lastModifiedBy>
  <cp:revision>19</cp:revision>
  <dcterms:created xsi:type="dcterms:W3CDTF">2025-04-15T22:45:06Z</dcterms:created>
  <dcterms:modified xsi:type="dcterms:W3CDTF">2025-09-24T16:07:48Z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0x010100750D59F187068543B62DA92DDEE05EC2</vt:lpwstr>
  </property>
</Properties>
</file>